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59" r:id="rId6"/>
    <p:sldId id="262" r:id="rId7"/>
    <p:sldId id="264" r:id="rId8"/>
    <p:sldId id="263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18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0936D7-063B-4EC6-8C5E-C31E6B211FA2}" type="doc">
      <dgm:prSet loTypeId="urn:microsoft.com/office/officeart/2005/8/layout/hierarchy1" loCatId="hierarchy" qsTypeId="urn:microsoft.com/office/officeart/2005/8/quickstyle/simple1#4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041D7AC-75BE-4DD6-A0D5-148D519E48F5}">
      <dgm:prSet custT="1"/>
      <dgm:spPr/>
      <dgm:t>
        <a:bodyPr/>
        <a:lstStyle/>
        <a:p>
          <a:r>
            <a:rPr lang="ru-RU" sz="60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Ризашылық</a:t>
          </a:r>
          <a:r>
            <a:rPr lang="ru-RU" sz="6000" b="1" dirty="0" err="1" smtClean="0">
              <a:latin typeface="Times New Roman" pitchFamily="18" charset="0"/>
              <a:cs typeface="Times New Roman" pitchFamily="18" charset="0"/>
            </a:rPr>
            <a:t>-адамның басқа адамнан</a:t>
          </a:r>
          <a:r>
            <a:rPr lang="ru-RU" sz="6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6000" b="1" dirty="0" err="1" smtClean="0">
              <a:latin typeface="Times New Roman" pitchFamily="18" charset="0"/>
              <a:cs typeface="Times New Roman" pitchFamily="18" charset="0"/>
            </a:rPr>
            <a:t>көрген жақсылығы,көмегі,кө-ңілі үшін қанағаттану-шылық  және  алғыс білдірушілік</a:t>
          </a:r>
          <a:r>
            <a:rPr lang="ru-RU" sz="6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6000" b="1" dirty="0" err="1" smtClean="0">
              <a:latin typeface="Times New Roman" pitchFamily="18" charset="0"/>
              <a:cs typeface="Times New Roman" pitchFamily="18" charset="0"/>
            </a:rPr>
            <a:t>сезім</a:t>
          </a:r>
          <a:r>
            <a:rPr lang="ru-RU" sz="60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ru-RU" sz="6000" b="1" dirty="0" smtClean="0">
              <a:latin typeface="Times New Roman" pitchFamily="18" charset="0"/>
              <a:cs typeface="Times New Roman" pitchFamily="18" charset="0"/>
            </a:rPr>
            <a:t>         </a:t>
          </a:r>
          <a:endParaRPr lang="ru-RU" sz="6000" b="1" dirty="0">
            <a:latin typeface="Times New Roman" pitchFamily="18" charset="0"/>
            <a:cs typeface="Times New Roman" pitchFamily="18" charset="0"/>
          </a:endParaRPr>
        </a:p>
      </dgm:t>
    </dgm:pt>
    <dgm:pt modelId="{ACD7D686-6B3C-45EE-942B-EEFC17ABED2E}" type="parTrans" cxnId="{DD2F4C2B-CDCC-4D7B-B0B4-EA935C5488E5}">
      <dgm:prSet/>
      <dgm:spPr/>
      <dgm:t>
        <a:bodyPr/>
        <a:lstStyle/>
        <a:p>
          <a:endParaRPr lang="ru-RU"/>
        </a:p>
      </dgm:t>
    </dgm:pt>
    <dgm:pt modelId="{BE92AE2D-B780-4A78-B5F1-4F943E9CD764}" type="sibTrans" cxnId="{DD2F4C2B-CDCC-4D7B-B0B4-EA935C5488E5}">
      <dgm:prSet/>
      <dgm:spPr/>
      <dgm:t>
        <a:bodyPr/>
        <a:lstStyle/>
        <a:p>
          <a:endParaRPr lang="ru-RU"/>
        </a:p>
      </dgm:t>
    </dgm:pt>
    <dgm:pt modelId="{23F602BE-F179-459D-AB1D-E157F11BBEFE}" type="pres">
      <dgm:prSet presAssocID="{AB0936D7-063B-4EC6-8C5E-C31E6B211F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1A5E94-6663-4BFB-862C-B66E90F18831}" type="pres">
      <dgm:prSet presAssocID="{3041D7AC-75BE-4DD6-A0D5-148D519E48F5}" presName="hierRoot1" presStyleCnt="0"/>
      <dgm:spPr/>
    </dgm:pt>
    <dgm:pt modelId="{8683B07B-E8C2-4DFC-A542-CA00018F92BC}" type="pres">
      <dgm:prSet presAssocID="{3041D7AC-75BE-4DD6-A0D5-148D519E48F5}" presName="composite" presStyleCnt="0"/>
      <dgm:spPr/>
    </dgm:pt>
    <dgm:pt modelId="{7A179D52-AA7E-420E-A49A-9DC1A366FA36}" type="pres">
      <dgm:prSet presAssocID="{3041D7AC-75BE-4DD6-A0D5-148D519E48F5}" presName="background" presStyleLbl="node0" presStyleIdx="0" presStyleCnt="1"/>
      <dgm:spPr/>
    </dgm:pt>
    <dgm:pt modelId="{64D4BC02-DE68-4124-A1D9-39FF45923C33}" type="pres">
      <dgm:prSet presAssocID="{3041D7AC-75BE-4DD6-A0D5-148D519E48F5}" presName="text" presStyleLbl="fgAcc0" presStyleIdx="0" presStyleCnt="1" custScaleX="399220" custScaleY="4548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0E5150-F767-4306-B7BB-6CE395575BF2}" type="pres">
      <dgm:prSet presAssocID="{3041D7AC-75BE-4DD6-A0D5-148D519E48F5}" presName="hierChild2" presStyleCnt="0"/>
      <dgm:spPr/>
    </dgm:pt>
  </dgm:ptLst>
  <dgm:cxnLst>
    <dgm:cxn modelId="{DD2F4C2B-CDCC-4D7B-B0B4-EA935C5488E5}" srcId="{AB0936D7-063B-4EC6-8C5E-C31E6B211FA2}" destId="{3041D7AC-75BE-4DD6-A0D5-148D519E48F5}" srcOrd="0" destOrd="0" parTransId="{ACD7D686-6B3C-45EE-942B-EEFC17ABED2E}" sibTransId="{BE92AE2D-B780-4A78-B5F1-4F943E9CD764}"/>
    <dgm:cxn modelId="{60772E74-F13E-4380-B801-C1F5F3FE9942}" type="presOf" srcId="{3041D7AC-75BE-4DD6-A0D5-148D519E48F5}" destId="{64D4BC02-DE68-4124-A1D9-39FF45923C33}" srcOrd="0" destOrd="0" presId="urn:microsoft.com/office/officeart/2005/8/layout/hierarchy1"/>
    <dgm:cxn modelId="{747BD8C1-4723-4F74-B8AD-8AB5CC9C882D}" type="presOf" srcId="{AB0936D7-063B-4EC6-8C5E-C31E6B211FA2}" destId="{23F602BE-F179-459D-AB1D-E157F11BBEFE}" srcOrd="0" destOrd="0" presId="urn:microsoft.com/office/officeart/2005/8/layout/hierarchy1"/>
    <dgm:cxn modelId="{0758EA9A-5CA0-494E-9EAB-B87D85263950}" type="presParOf" srcId="{23F602BE-F179-459D-AB1D-E157F11BBEFE}" destId="{E71A5E94-6663-4BFB-862C-B66E90F18831}" srcOrd="0" destOrd="0" presId="urn:microsoft.com/office/officeart/2005/8/layout/hierarchy1"/>
    <dgm:cxn modelId="{B3EC1DC4-3C6C-4929-898B-B58CEC7EB0FE}" type="presParOf" srcId="{E71A5E94-6663-4BFB-862C-B66E90F18831}" destId="{8683B07B-E8C2-4DFC-A542-CA00018F92BC}" srcOrd="0" destOrd="0" presId="urn:microsoft.com/office/officeart/2005/8/layout/hierarchy1"/>
    <dgm:cxn modelId="{C8C6C0B9-9D19-4ADB-A766-1B39CA212088}" type="presParOf" srcId="{8683B07B-E8C2-4DFC-A542-CA00018F92BC}" destId="{7A179D52-AA7E-420E-A49A-9DC1A366FA36}" srcOrd="0" destOrd="0" presId="urn:microsoft.com/office/officeart/2005/8/layout/hierarchy1"/>
    <dgm:cxn modelId="{B51C6B93-5C7E-49B3-8AD8-53A3074D1EEB}" type="presParOf" srcId="{8683B07B-E8C2-4DFC-A542-CA00018F92BC}" destId="{64D4BC02-DE68-4124-A1D9-39FF45923C33}" srcOrd="1" destOrd="0" presId="urn:microsoft.com/office/officeart/2005/8/layout/hierarchy1"/>
    <dgm:cxn modelId="{8D28329F-B30F-441D-BC4A-03FF6101FB7C}" type="presParOf" srcId="{E71A5E94-6663-4BFB-862C-B66E90F18831}" destId="{5B0E5150-F767-4306-B7BB-6CE395575B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58DD80-A6F6-4FDD-8DA4-B15AB0F456DD}" type="doc">
      <dgm:prSet loTypeId="urn:microsoft.com/office/officeart/2005/8/layout/hierarchy1" loCatId="hierarchy" qsTypeId="urn:microsoft.com/office/officeart/2005/8/quickstyle/simple1#5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016AA64D-2E1E-46F8-8F71-32B4F3D88C24}" type="pres">
      <dgm:prSet presAssocID="{DF58DD80-A6F6-4FDD-8DA4-B15AB0F456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1E5E7E96-9DDA-4A16-BB86-3297F2334227}" type="presOf" srcId="{DF58DD80-A6F6-4FDD-8DA4-B15AB0F456DD}" destId="{016AA64D-2E1E-46F8-8F71-32B4F3D88C2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79D52-AA7E-420E-A49A-9DC1A366FA36}">
      <dsp:nvSpPr>
        <dsp:cNvPr id="0" name=""/>
        <dsp:cNvSpPr/>
      </dsp:nvSpPr>
      <dsp:spPr>
        <a:xfrm>
          <a:off x="4663" y="96253"/>
          <a:ext cx="8887320" cy="64305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4BC02-DE68-4124-A1D9-39FF45923C33}">
      <dsp:nvSpPr>
        <dsp:cNvPr id="0" name=""/>
        <dsp:cNvSpPr/>
      </dsp:nvSpPr>
      <dsp:spPr>
        <a:xfrm>
          <a:off x="252016" y="331237"/>
          <a:ext cx="8887320" cy="643050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Ризашылық</a:t>
          </a:r>
          <a:r>
            <a:rPr lang="ru-RU" sz="6000" b="1" kern="1200" dirty="0" err="1" smtClean="0">
              <a:latin typeface="Times New Roman" pitchFamily="18" charset="0"/>
              <a:cs typeface="Times New Roman" pitchFamily="18" charset="0"/>
            </a:rPr>
            <a:t>-адамның басқа адамнан</a:t>
          </a:r>
          <a:r>
            <a:rPr lang="ru-RU" sz="6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6000" b="1" kern="1200" dirty="0" err="1" smtClean="0">
              <a:latin typeface="Times New Roman" pitchFamily="18" charset="0"/>
              <a:cs typeface="Times New Roman" pitchFamily="18" charset="0"/>
            </a:rPr>
            <a:t>көрген жақсылығы,көмегі,кө-ңілі үшін қанағаттану-шылық  және  алғыс білдірушілік</a:t>
          </a:r>
          <a:r>
            <a:rPr lang="ru-RU" sz="6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6000" b="1" kern="1200" dirty="0" err="1" smtClean="0">
              <a:latin typeface="Times New Roman" pitchFamily="18" charset="0"/>
              <a:cs typeface="Times New Roman" pitchFamily="18" charset="0"/>
            </a:rPr>
            <a:t>сезім</a:t>
          </a:r>
          <a:r>
            <a:rPr lang="ru-RU" sz="60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latin typeface="Times New Roman" pitchFamily="18" charset="0"/>
              <a:cs typeface="Times New Roman" pitchFamily="18" charset="0"/>
            </a:rPr>
            <a:t>         </a:t>
          </a:r>
          <a:endParaRPr lang="ru-RU" sz="6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59" y="519580"/>
        <a:ext cx="8510634" cy="6053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3D7788-4241-46BE-913A-2F0B3672D399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C6838A-FA2A-4FA8-9D0C-A27720D27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87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2E286-54E4-4E59-8C6A-98B5CCD3A48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A9275-1FF9-4E52-B9FB-32DF5D33E50A}" type="datetime1">
              <a:rPr lang="ru-RU" smtClean="0"/>
              <a:t>16.01.2016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3B80-D0BE-491D-958E-EF24C3A44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5C6A1-9AD6-4F6D-B63D-5F7E15F433F8}" type="datetime1">
              <a:rPr lang="ru-RU" smtClean="0"/>
              <a:t>16.01.2016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9E459-7829-426D-A921-BCA93125F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31A-9243-4CFC-A325-4F1C36B0C4BD}" type="datetime1">
              <a:rPr lang="ru-RU" smtClean="0"/>
              <a:t>16.01.2016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4289-2329-4A7C-9E1F-FDBD8834D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E46C-408B-4D59-8A9B-D95539BE25D7}" type="datetime1">
              <a:rPr lang="ru-RU" smtClean="0"/>
              <a:t>16.01.2016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EACD7-2F8F-4B1F-9B6A-4C2400360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9098D-CCAE-4516-AC19-28B72EBE234B}" type="datetime1">
              <a:rPr lang="ru-RU" smtClean="0"/>
              <a:t>16.01.2016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1FE8-B71A-491B-96B0-F3F699920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F0B1-3FD7-4458-AFD4-0D5EE3E68A94}" type="datetime1">
              <a:rPr lang="ru-RU" smtClean="0"/>
              <a:t>16.01.2016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5FE5-86ED-40B0-821D-452F6DB51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EB29-5C0A-4090-BD9C-2C54B46A79E6}" type="datetime1">
              <a:rPr lang="ru-RU" smtClean="0"/>
              <a:t>16.01.2016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F698-60A1-44EA-80AD-948188637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C53F-B7D3-43DD-9B8F-F8F499C82A58}" type="datetime1">
              <a:rPr lang="ru-RU" smtClean="0"/>
              <a:t>16.01.2016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C7D0-56EF-49E7-874C-A3C1DCA4C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236A0-9C28-4958-9BA3-2DC1EFE078D1}" type="datetime1">
              <a:rPr lang="ru-RU" smtClean="0"/>
              <a:t>16.01.2016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28B4F-0374-4E88-9758-A30EDE765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D1C8-3125-434A-9530-723D43948351}" type="datetime1">
              <a:rPr lang="ru-RU" smtClean="0"/>
              <a:t>16.01.2016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40C96-EF7F-4873-8D2D-E3D336B52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27C28-4739-45C9-802A-651ABCFB83F3}" type="datetime1">
              <a:rPr lang="ru-RU" smtClean="0"/>
              <a:t>16.01.2016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8A8ED-A91A-42CA-9DA4-FF4D173CC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CDDC70-9F1F-4729-9668-2363F237768A}" type="datetime1">
              <a:rPr lang="ru-RU" smtClean="0"/>
              <a:t>16.01.2016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04B223-6B6F-4B19-ABDD-BF9401E65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68794"/>
            <a:ext cx="6519064" cy="97419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Ризашылы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қ ә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Сөзі мен әні Луиза Хейдікі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  <p:grpSp>
        <p:nvGrpSpPr>
          <p:cNvPr id="15362" name="Группа 15"/>
          <p:cNvGrpSpPr>
            <a:grpSpLocks/>
          </p:cNvGrpSpPr>
          <p:nvPr/>
        </p:nvGrpSpPr>
        <p:grpSpPr bwMode="auto">
          <a:xfrm>
            <a:off x="428625" y="1357313"/>
            <a:ext cx="8143875" cy="5000625"/>
            <a:chOff x="-2484493" y="2406301"/>
            <a:chExt cx="5283585" cy="2632071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-2484493" y="2406301"/>
              <a:ext cx="5283585" cy="26320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-2438145" y="2449751"/>
              <a:ext cx="5193980" cy="25886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0" tIns="152400" rIns="152400" bIns="152400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000" dirty="0"/>
            </a:p>
          </p:txBody>
        </p:sp>
      </p:grp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428625" y="1428750"/>
            <a:ext cx="81438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kk-KZ" sz="3200" b="1">
                <a:latin typeface="Times New Roman" pitchFamily="18" charset="0"/>
                <a:cs typeface="Times New Roman" pitchFamily="18" charset="0"/>
              </a:rPr>
              <a:t>Ризамын бүгінге , </a:t>
            </a:r>
          </a:p>
          <a:p>
            <a:pPr algn="ctr"/>
            <a:r>
              <a:rPr lang="kk-KZ" sz="3200" b="1">
                <a:latin typeface="Times New Roman" pitchFamily="18" charset="0"/>
                <a:cs typeface="Times New Roman" pitchFamily="18" charset="0"/>
              </a:rPr>
              <a:t> Ризамын бүгінге ,</a:t>
            </a:r>
            <a:endParaRPr lang="ru-RU" sz="3200">
              <a:cs typeface="Arial" charset="0"/>
            </a:endParaRPr>
          </a:p>
          <a:p>
            <a:pPr algn="ctr" eaLnBrk="0" hangingPunct="0"/>
            <a:r>
              <a:rPr lang="kk-KZ" sz="3200" b="1">
                <a:latin typeface="Times New Roman" pitchFamily="18" charset="0"/>
                <a:cs typeface="Times New Roman" pitchFamily="18" charset="0"/>
              </a:rPr>
              <a:t> Ризамын бүгінге ,</a:t>
            </a:r>
            <a:endParaRPr lang="ru-RU" sz="3200">
              <a:cs typeface="Arial" charset="0"/>
            </a:endParaRPr>
          </a:p>
          <a:p>
            <a:pPr algn="ctr" eaLnBrk="0" hangingPunct="0"/>
            <a:r>
              <a:rPr lang="kk-KZ" sz="3200" b="1">
                <a:latin typeface="Times New Roman" pitchFamily="18" charset="0"/>
                <a:cs typeface="Times New Roman" pitchFamily="18" charset="0"/>
              </a:rPr>
              <a:t>  Ризамын қазірге !                   </a:t>
            </a:r>
            <a:endParaRPr lang="ru-RU" sz="3200">
              <a:cs typeface="Arial" charset="0"/>
            </a:endParaRPr>
          </a:p>
          <a:p>
            <a:pPr algn="ctr" eaLnBrk="0" hangingPunct="0"/>
            <a:r>
              <a:rPr lang="kk-KZ" sz="3200" b="1">
                <a:latin typeface="Times New Roman" pitchFamily="18" charset="0"/>
                <a:cs typeface="Times New Roman" pitchFamily="18" charset="0"/>
              </a:rPr>
              <a:t>Ризамын, ризамын, ризамын бүгінге ,</a:t>
            </a:r>
            <a:endParaRPr lang="ru-RU" sz="3200">
              <a:cs typeface="Arial" charset="0"/>
            </a:endParaRPr>
          </a:p>
          <a:p>
            <a:pPr algn="ctr" eaLnBrk="0" hangingPunct="0"/>
            <a:r>
              <a:rPr lang="kk-KZ" sz="3200" b="1">
                <a:latin typeface="Times New Roman" pitchFamily="18" charset="0"/>
                <a:cs typeface="Times New Roman" pitchFamily="18" charset="0"/>
              </a:rPr>
              <a:t>Ризамын, ризамын, ризамын қазірге .</a:t>
            </a:r>
            <a:endParaRPr lang="kk-KZ" sz="3200">
              <a:cs typeface="Arial" charset="0"/>
            </a:endParaRPr>
          </a:p>
        </p:txBody>
      </p:sp>
      <p:pic>
        <p:nvPicPr>
          <p:cNvPr id="15364" name="Рисунок 2" descr="0854290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dirty="0" smtClean="0">
                <a:solidFill>
                  <a:srgbClr val="FF0000"/>
                </a:solidFill>
              </a:rPr>
              <a:t/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Алғыс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-адамның адамға жасаған жақсылығы, көмегі, көңілі үшін ризашылық біл-діруі,сондай-ақ  оның ойы мен іс-әрекетіне,жасаған істеріне жоғары баға беруі</a:t>
            </a:r>
            <a:r>
              <a:rPr lang="kk-KZ" sz="4800" dirty="0" smtClean="0"/>
              <a:t>.   </a:t>
            </a:r>
            <a:endParaRPr lang="ru-RU" sz="48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8"/>
          <p:cNvSpPr txBox="1">
            <a:spLocks noChangeArrowheads="1"/>
          </p:cNvSpPr>
          <p:nvPr/>
        </p:nvSpPr>
        <p:spPr bwMode="auto">
          <a:xfrm>
            <a:off x="285750" y="0"/>
            <a:ext cx="8858250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kk-KZ" sz="40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kk-KZ" sz="4000" b="1">
                <a:latin typeface="Times New Roman" pitchFamily="18" charset="0"/>
                <a:cs typeface="Times New Roman" pitchFamily="18" charset="0"/>
              </a:rPr>
              <a:t>Қасым мен Хасен анасына не  </a:t>
            </a:r>
          </a:p>
          <a:p>
            <a:r>
              <a:rPr lang="kk-KZ" sz="4000" b="1">
                <a:latin typeface="Times New Roman" pitchFamily="18" charset="0"/>
                <a:cs typeface="Times New Roman" pitchFamily="18" charset="0"/>
              </a:rPr>
              <a:t>  үшін алғыс айтты?</a:t>
            </a:r>
            <a:endParaRPr lang="kk-KZ" sz="1200" b="1">
              <a:latin typeface="Times New Roman" pitchFamily="18" charset="0"/>
              <a:cs typeface="Times New Roman" pitchFamily="18" charset="0"/>
            </a:endParaRPr>
          </a:p>
          <a:p>
            <a:endParaRPr lang="kk-KZ" sz="10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kk-KZ" sz="4000" b="1">
                <a:latin typeface="Times New Roman" pitchFamily="18" charset="0"/>
                <a:cs typeface="Times New Roman" pitchFamily="18" charset="0"/>
              </a:rPr>
              <a:t>Анасы балаларына алғысты  </a:t>
            </a:r>
          </a:p>
          <a:p>
            <a:r>
              <a:rPr lang="kk-KZ" sz="4000" b="1">
                <a:latin typeface="Times New Roman" pitchFamily="18" charset="0"/>
                <a:cs typeface="Times New Roman" pitchFamily="18" charset="0"/>
              </a:rPr>
              <a:t>  не үшін айтты?</a:t>
            </a:r>
          </a:p>
          <a:p>
            <a:endParaRPr lang="kk-KZ" sz="10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kk-KZ" sz="4000" b="1">
                <a:latin typeface="Times New Roman" pitchFamily="18" charset="0"/>
                <a:cs typeface="Times New Roman" pitchFamily="18" charset="0"/>
              </a:rPr>
              <a:t>Сендер қандай жағдайларда </a:t>
            </a:r>
          </a:p>
          <a:p>
            <a:r>
              <a:rPr lang="kk-KZ" sz="4000" b="1">
                <a:latin typeface="Times New Roman" pitchFamily="18" charset="0"/>
                <a:cs typeface="Times New Roman" pitchFamily="18" charset="0"/>
              </a:rPr>
              <a:t>   алғыс айтып жүрсіңдер?</a:t>
            </a:r>
          </a:p>
          <a:p>
            <a:endParaRPr lang="kk-KZ" sz="10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kk-KZ" sz="4000" b="1">
                <a:latin typeface="Times New Roman" pitchFamily="18" charset="0"/>
                <a:cs typeface="Times New Roman" pitchFamily="18" charset="0"/>
              </a:rPr>
              <a:t>Сендерге алғыс айтқанда қандай </a:t>
            </a:r>
          </a:p>
          <a:p>
            <a:r>
              <a:rPr lang="kk-KZ" sz="4000" b="1">
                <a:latin typeface="Times New Roman" pitchFamily="18" charset="0"/>
                <a:cs typeface="Times New Roman" pitchFamily="18" charset="0"/>
              </a:rPr>
              <a:t>   сезімде бөленесіңдер?</a:t>
            </a:r>
          </a:p>
          <a:p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1187624" y="1556792"/>
          <a:ext cx="6400800" cy="3474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928688" y="285750"/>
            <a:ext cx="657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800" b="1">
                <a:solidFill>
                  <a:srgbClr val="C00000"/>
                </a:solidFill>
              </a:rPr>
              <a:t>  Данышпан  атаның айтқан батасы</a:t>
            </a:r>
            <a:endParaRPr lang="ru-RU" sz="2800" b="1">
              <a:solidFill>
                <a:srgbClr val="C00000"/>
              </a:solidFill>
            </a:endParaRPr>
          </a:p>
        </p:txBody>
      </p:sp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142875" y="785813"/>
            <a:ext cx="8715375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3600" b="1"/>
              <a:t>Рахмет!                Жасың ұзақ   </a:t>
            </a:r>
          </a:p>
          <a:p>
            <a:r>
              <a:rPr lang="kk-KZ" sz="3600" b="1"/>
              <a:t>                               болсын!</a:t>
            </a:r>
          </a:p>
          <a:p>
            <a:r>
              <a:rPr lang="kk-KZ" sz="3600" b="1"/>
              <a:t>Таудай бол!        Өркенің өссін!</a:t>
            </a:r>
          </a:p>
          <a:p>
            <a:r>
              <a:rPr lang="kk-KZ" sz="3600" b="1"/>
              <a:t>Бақытты бол!     Білімді бол!</a:t>
            </a:r>
          </a:p>
          <a:p>
            <a:r>
              <a:rPr lang="kk-KZ" sz="3600" b="1"/>
              <a:t>Өнерлі бол!         Бағың жансын!</a:t>
            </a:r>
          </a:p>
          <a:p>
            <a:r>
              <a:rPr lang="kk-KZ" sz="3600" b="1"/>
              <a:t>Мұратыңа жет!   Өнерің өрге жүзсін!</a:t>
            </a:r>
          </a:p>
          <a:p>
            <a:r>
              <a:rPr lang="kk-KZ" sz="3600" b="1"/>
              <a:t>Азамат  бол!       Еліңе қорған бол!</a:t>
            </a:r>
          </a:p>
          <a:p>
            <a:r>
              <a:rPr lang="kk-KZ" sz="3600" b="1"/>
              <a:t>         Айың оңыңнан тусын! </a:t>
            </a:r>
          </a:p>
          <a:p>
            <a:r>
              <a:rPr lang="kk-KZ" sz="3600" b="1"/>
              <a:t>         Алла разы болсын!</a:t>
            </a:r>
          </a:p>
          <a:p>
            <a:r>
              <a:rPr lang="kk-KZ" sz="3600" b="1"/>
              <a:t>         Мерейің үстем болсын!  </a:t>
            </a:r>
          </a:p>
          <a:p>
            <a:r>
              <a:rPr lang="kk-KZ" sz="3600" b="1"/>
              <a:t>         Нұр жаусын!</a:t>
            </a:r>
            <a:endParaRPr lang="ru-RU" sz="3600" b="1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isometricOffAxis1Top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714375" y="214313"/>
            <a:ext cx="657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/>
              <a:t>                              </a:t>
            </a:r>
            <a:r>
              <a:rPr lang="kk-KZ" sz="2800" b="1">
                <a:solidFill>
                  <a:srgbClr val="C00000"/>
                </a:solidFill>
              </a:rPr>
              <a:t>Тапсырмалар </a:t>
            </a:r>
            <a:endParaRPr lang="ru-RU" sz="2800" b="1">
              <a:solidFill>
                <a:srgbClr val="C00000"/>
              </a:solidFill>
            </a:endParaRPr>
          </a:p>
        </p:txBody>
      </p:sp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428625" y="785813"/>
            <a:ext cx="8501063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4000" b="1">
                <a:solidFill>
                  <a:srgbClr val="7030A0"/>
                </a:solidFill>
              </a:rPr>
              <a:t>Сахналау.</a:t>
            </a:r>
          </a:p>
          <a:p>
            <a:r>
              <a:rPr lang="kk-KZ" sz="2800"/>
              <a:t>1-топ.  Мұғалімнің және сыныптастарының қыз </a:t>
            </a:r>
          </a:p>
          <a:p>
            <a:r>
              <a:rPr lang="kk-KZ" sz="2800"/>
              <a:t>            баланы туған күнімен құттықтау  сәтін             </a:t>
            </a:r>
          </a:p>
          <a:p>
            <a:r>
              <a:rPr lang="kk-KZ" sz="2800"/>
              <a:t>            сахналау; ( мұғалім мен оқушы)</a:t>
            </a:r>
          </a:p>
          <a:p>
            <a:endParaRPr lang="kk-KZ" sz="2800"/>
          </a:p>
          <a:p>
            <a:r>
              <a:rPr lang="kk-KZ" sz="2800"/>
              <a:t>2-топ. Ағалы- қарындас  туыстардың үйге келген</a:t>
            </a:r>
          </a:p>
          <a:p>
            <a:r>
              <a:rPr lang="kk-KZ" sz="2800"/>
              <a:t>          қонақтарды күтіп алу сәтінсахналау; </a:t>
            </a:r>
          </a:p>
          <a:p>
            <a:r>
              <a:rPr lang="kk-KZ" sz="2800"/>
              <a:t>             (екі қонақ ,қыз және ұл бала)</a:t>
            </a:r>
          </a:p>
          <a:p>
            <a:endParaRPr lang="kk-KZ" sz="2800"/>
          </a:p>
          <a:p>
            <a:r>
              <a:rPr lang="kk-KZ" sz="2800"/>
              <a:t>3-топ. “Ұландар” тобының қарттар үйіне барып,</a:t>
            </a:r>
          </a:p>
          <a:p>
            <a:r>
              <a:rPr lang="kk-KZ" sz="2800"/>
              <a:t>            қайырымды іс  жасау сәтін  сахналау.</a:t>
            </a:r>
          </a:p>
          <a:p>
            <a:r>
              <a:rPr lang="kk-KZ" sz="2800"/>
              <a:t>             (Апа мен ата және төрт  бес оқушы)</a:t>
            </a:r>
            <a:endParaRPr lang="ru-RU" sz="280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4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875"/>
          </a:xfrm>
        </p:spPr>
        <p:txBody>
          <a:bodyPr/>
          <a:lstStyle/>
          <a:p>
            <a:pPr eaLnBrk="1" hangingPunct="1"/>
            <a:r>
              <a:rPr lang="kk-KZ" sz="3200" b="1" smtClean="0">
                <a:solidFill>
                  <a:srgbClr val="C00000"/>
                </a:solidFill>
              </a:rPr>
              <a:t>Дәйексөз</a:t>
            </a:r>
          </a:p>
          <a:p>
            <a:pPr eaLnBrk="1" hangingPunct="1"/>
            <a:r>
              <a:rPr lang="kk-KZ" smtClean="0"/>
              <a:t>      </a:t>
            </a:r>
            <a:r>
              <a:rPr lang="kk-KZ" sz="6000" b="1" smtClean="0">
                <a:solidFill>
                  <a:srgbClr val="7030A0"/>
                </a:solidFill>
              </a:rPr>
              <a:t>Өмірге риза болып, алғыс айт.</a:t>
            </a:r>
          </a:p>
          <a:p>
            <a:pPr eaLnBrk="1" hangingPunct="1"/>
            <a:endParaRPr lang="kk-KZ" sz="3600" b="1" smtClean="0">
              <a:solidFill>
                <a:srgbClr val="7030A0"/>
              </a:solidFill>
            </a:endParaRPr>
          </a:p>
          <a:p>
            <a:pPr eaLnBrk="1" hangingPunct="1"/>
            <a:endParaRPr lang="kk-KZ" sz="3600" b="1" smtClean="0">
              <a:solidFill>
                <a:srgbClr val="C00000"/>
              </a:solidFill>
            </a:endParaRPr>
          </a:p>
          <a:p>
            <a:pPr eaLnBrk="1" hangingPunct="1"/>
            <a:r>
              <a:rPr lang="kk-KZ" sz="3600" b="1" smtClean="0">
                <a:solidFill>
                  <a:srgbClr val="C00000"/>
                </a:solidFill>
              </a:rPr>
              <a:t>Дәптермен  жұмыс</a:t>
            </a:r>
            <a:endParaRPr lang="ru-RU" sz="3600" b="1" smtClean="0">
              <a:solidFill>
                <a:srgbClr val="C00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4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8" indent="0">
              <a:buFont typeface="Georgia" pitchFamily="18" charset="0"/>
              <a:buNone/>
              <a:defRPr/>
            </a:pPr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Жүректен  жүрекке</a:t>
            </a: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Ғаббас Жұмабаев</a:t>
            </a:r>
            <a:endPara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Біздің  тілек</a:t>
            </a: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Бізге ашық күн керек,</a:t>
            </a: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Аспан керек мөп-мөлдір.</a:t>
            </a: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Қуанышқа тұр бөлеп,</a:t>
            </a: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Бақытты өмір төккен нұр.</a:t>
            </a: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Тыныш болып жер беті,</a:t>
            </a: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Түршікпесін денеміз.</a:t>
            </a: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Азамат боп ер  жетіп,</a:t>
            </a:r>
          </a:p>
          <a:p>
            <a:pPr marL="0" lvl="8" indent="0">
              <a:buFont typeface="Georgia" pitchFamily="18" charset="0"/>
              <a:buNone/>
              <a:defRPr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Ағаларға  ереміз.</a:t>
            </a:r>
          </a:p>
          <a:p>
            <a:pPr marL="0" lvl="8" indent="0">
              <a:buFont typeface="Georgia" pitchFamily="18" charset="0"/>
              <a:buNone/>
              <a:defRPr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 rot="21168148">
            <a:off x="913622" y="769403"/>
            <a:ext cx="7475424" cy="5210411"/>
          </a:xfrm>
          <a:sp3d contourW="14605" prstMaterial="plastic">
            <a:bevelT w="50800" prst="relaxedInset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057400" lvl="7" indent="-1431925">
              <a:buFont typeface="Georgia" pitchFamily="18" charset="0"/>
              <a:buNone/>
              <a:defRPr/>
            </a:pPr>
            <a:r>
              <a:rPr lang="kk-KZ" sz="4800" b="1" dirty="0" smtClean="0">
                <a:cs typeface="Times New Roman" pitchFamily="18" charset="0"/>
              </a:rPr>
              <a:t>Назарларыңызға     рахмет!</a:t>
            </a:r>
            <a:endParaRPr lang="ru-RU" sz="4800" b="1" dirty="0">
              <a:cs typeface="Times New Roman" pitchFamily="18" charset="0"/>
            </a:endParaRPr>
          </a:p>
        </p:txBody>
      </p:sp>
      <p:pic>
        <p:nvPicPr>
          <p:cNvPr id="24578" name="Picture 11" descr="36_24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34510">
            <a:off x="1760538" y="2413000"/>
            <a:ext cx="56372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293</Words>
  <Application>Microsoft Office PowerPoint</Application>
  <PresentationFormat>Экран (4:3)</PresentationFormat>
  <Paragraphs>74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Ризашылық әні            Сөзі мен әні Луиза Хейдікі </vt:lpstr>
      <vt:lpstr>Презентация PowerPoint</vt:lpstr>
      <vt:lpstr> Алғыс-адамның адамға жасаған жақсылығы, көмегі, көңілі үшін ризашылық біл-діруі,сондай-ақ  оның ойы мен іс-әрекетіне,жасаған істеріне жоғары баға беруі.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Назарбаев зияткерлік мектебі.</dc:title>
  <dc:creator>Пользователь Windows</dc:creator>
  <cp:lastModifiedBy>.tec-user</cp:lastModifiedBy>
  <cp:revision>49</cp:revision>
  <dcterms:created xsi:type="dcterms:W3CDTF">2013-08-15T17:17:26Z</dcterms:created>
  <dcterms:modified xsi:type="dcterms:W3CDTF">2016-01-16T10:01:01Z</dcterms:modified>
</cp:coreProperties>
</file>